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06.03.2020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06.03.2020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06.03.2020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06.03.2020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РАЗРАБОТКА ОТКРЫТОЙ ЛЕКЦИИ ПО ДИСЦИПЛИНЕ «ЛЕКСИКА СОВРЕМЕННОГО РУССКОГО ЯЗЫКА»</a:t>
            </a:r>
          </a:p>
        </p:txBody>
      </p:sp>
    </p:spTree>
    <p:extLst>
      <p:ext uri="{BB962C8B-B14F-4D97-AF65-F5344CB8AC3E}">
        <p14:creationId xmlns:p14="http://schemas.microsoft.com/office/powerpoint/2010/main" val="519335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r>
              <a:rPr lang="kk-KZ" b="1" dirty="0"/>
              <a:t>Дисциплина: «</a:t>
            </a:r>
            <a:r>
              <a:rPr lang="kk-KZ" dirty="0"/>
              <a:t>Лексика современного русского языка»</a:t>
            </a:r>
            <a:endParaRPr lang="ru-RU" dirty="0"/>
          </a:p>
          <a:p>
            <a:r>
              <a:rPr lang="kk-KZ" b="1" dirty="0"/>
              <a:t>Тема лекции</a:t>
            </a:r>
            <a:r>
              <a:rPr lang="kk-KZ" dirty="0"/>
              <a:t>: «Паронимы»</a:t>
            </a:r>
            <a:endParaRPr lang="ru-RU" dirty="0"/>
          </a:p>
          <a:p>
            <a:r>
              <a:rPr lang="kk-KZ" b="1" dirty="0"/>
              <a:t>Дата проведенного занятия: </a:t>
            </a:r>
            <a:r>
              <a:rPr lang="kk-KZ" dirty="0"/>
              <a:t>08.10.2018 г.</a:t>
            </a:r>
            <a:endParaRPr lang="ru-RU" dirty="0"/>
          </a:p>
          <a:p>
            <a:r>
              <a:rPr lang="kk-KZ" b="1" dirty="0"/>
              <a:t>Время проведенного занятия:</a:t>
            </a:r>
            <a:r>
              <a:rPr lang="kk-KZ" dirty="0"/>
              <a:t>10-00</a:t>
            </a:r>
            <a:endParaRPr lang="ru-RU" dirty="0"/>
          </a:p>
          <a:p>
            <a:r>
              <a:rPr lang="kk-KZ" b="1" dirty="0"/>
              <a:t>Аудитория:</a:t>
            </a:r>
            <a:r>
              <a:rPr lang="kk-KZ" dirty="0"/>
              <a:t>333	</a:t>
            </a:r>
            <a:endParaRPr lang="ru-RU" dirty="0"/>
          </a:p>
          <a:p>
            <a:r>
              <a:rPr lang="kk-KZ" b="1" dirty="0"/>
              <a:t>Специальность: </a:t>
            </a:r>
            <a:r>
              <a:rPr lang="kk-KZ" dirty="0"/>
              <a:t>5В011800 – Русский язык и летаратура</a:t>
            </a:r>
            <a:endParaRPr lang="ru-RU" dirty="0"/>
          </a:p>
          <a:p>
            <a:r>
              <a:rPr lang="kk-KZ" b="1" dirty="0"/>
              <a:t>Курс</a:t>
            </a:r>
            <a:r>
              <a:rPr lang="kk-KZ" dirty="0"/>
              <a:t>: 2 курс</a:t>
            </a:r>
            <a:endParaRPr lang="ru-RU" dirty="0"/>
          </a:p>
          <a:p>
            <a:r>
              <a:rPr lang="kk-KZ" b="1" dirty="0"/>
              <a:t>Группа: </a:t>
            </a:r>
            <a:r>
              <a:rPr lang="kk-KZ" dirty="0"/>
              <a:t>РЯ – 216, 226</a:t>
            </a:r>
            <a:endParaRPr lang="ru-RU" dirty="0"/>
          </a:p>
          <a:p>
            <a:r>
              <a:rPr lang="kk-KZ" b="1" dirty="0"/>
              <a:t>Семестр</a:t>
            </a:r>
            <a:r>
              <a:rPr lang="ru-RU" b="1" dirty="0"/>
              <a:t>:</a:t>
            </a:r>
            <a:r>
              <a:rPr lang="kk-KZ" dirty="0"/>
              <a:t> 3</a:t>
            </a:r>
            <a:endParaRPr lang="ru-RU" dirty="0"/>
          </a:p>
          <a:p>
            <a:r>
              <a:rPr lang="kk-KZ" b="1" dirty="0"/>
              <a:t>Преподаватель: </a:t>
            </a:r>
            <a:r>
              <a:rPr lang="kk-KZ" dirty="0"/>
              <a:t>к.ф.н. С.Е.Керимбаева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3099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2600" y="482600"/>
            <a:ext cx="8229600" cy="5970736"/>
          </a:xfrm>
        </p:spPr>
        <p:txBody>
          <a:bodyPr>
            <a:normAutofit/>
          </a:bodyPr>
          <a:lstStyle/>
          <a:p>
            <a:r>
              <a:rPr lang="kk-KZ" b="1" dirty="0"/>
              <a:t>Тема лекции №</a:t>
            </a:r>
            <a:r>
              <a:rPr lang="ru-RU" b="1" dirty="0"/>
              <a:t> 7  ПАРОНИМЫ</a:t>
            </a:r>
            <a:endParaRPr lang="ru-RU" dirty="0"/>
          </a:p>
          <a:p>
            <a:r>
              <a:rPr lang="ru-RU" dirty="0">
                <a:sym typeface="Wingdings"/>
              </a:rPr>
              <a:t></a:t>
            </a:r>
            <a:r>
              <a:rPr lang="ru-RU" dirty="0"/>
              <a:t> </a:t>
            </a:r>
            <a:r>
              <a:rPr lang="ru-RU" b="1" dirty="0"/>
              <a:t>Вопросы:</a:t>
            </a:r>
            <a:endParaRPr lang="ru-RU" dirty="0"/>
          </a:p>
          <a:p>
            <a:r>
              <a:rPr lang="ru-RU" dirty="0"/>
              <a:t>1. Какие слова называются паронимами?</a:t>
            </a:r>
          </a:p>
          <a:p>
            <a:r>
              <a:rPr lang="ru-RU" dirty="0"/>
              <a:t>2. На какие семантические группы делятся антонимы?</a:t>
            </a:r>
          </a:p>
          <a:p>
            <a:r>
              <a:rPr lang="ru-RU" dirty="0"/>
              <a:t>3. Чем отличаются паронимы от омонимов, синонимов и антонимов?</a:t>
            </a:r>
          </a:p>
          <a:p>
            <a:r>
              <a:rPr lang="ru-RU" dirty="0"/>
              <a:t>4. Чем объясняются ошибки в употреблении паронимов?</a:t>
            </a:r>
          </a:p>
          <a:p>
            <a:r>
              <a:rPr lang="ru-RU" dirty="0"/>
              <a:t>5. Какую стилистическую роль выполняют паронимы?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5805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1. </a:t>
            </a:r>
            <a:r>
              <a:rPr lang="ru-RU" b="1" dirty="0"/>
              <a:t>П а р о н и м ы</a:t>
            </a:r>
            <a:r>
              <a:rPr lang="ru-RU" dirty="0"/>
              <a:t>  (греч. </a:t>
            </a:r>
            <a:r>
              <a:rPr lang="en-US" i="1" dirty="0" err="1"/>
              <a:t>para</a:t>
            </a:r>
            <a:r>
              <a:rPr lang="ru-RU" dirty="0"/>
              <a:t> ‘возле’ + </a:t>
            </a:r>
            <a:r>
              <a:rPr lang="en-US" i="1" dirty="0" err="1"/>
              <a:t>onyma</a:t>
            </a:r>
            <a:r>
              <a:rPr lang="ru-RU" dirty="0"/>
              <a:t> ‘имя’) – это однокорневые, близкие по звучанию слова, но обозначающие разные понятия. </a:t>
            </a:r>
          </a:p>
          <a:p>
            <a:r>
              <a:rPr lang="ru-RU" dirty="0"/>
              <a:t>Например: </a:t>
            </a:r>
            <a:r>
              <a:rPr lang="ru-RU" i="1" dirty="0"/>
              <a:t>адресант</a:t>
            </a:r>
            <a:r>
              <a:rPr lang="ru-RU" dirty="0"/>
              <a:t> (тот, кто посылает почтовое отправление) – </a:t>
            </a:r>
            <a:r>
              <a:rPr lang="ru-RU" i="1" dirty="0"/>
              <a:t>адресат</a:t>
            </a:r>
            <a:r>
              <a:rPr lang="ru-RU" dirty="0"/>
              <a:t> (тот, кому адресовано почтовое отправление); </a:t>
            </a:r>
            <a:r>
              <a:rPr lang="ru-RU" i="1" dirty="0"/>
              <a:t>воспитательный</a:t>
            </a:r>
            <a:r>
              <a:rPr lang="ru-RU" dirty="0"/>
              <a:t> (относящийся к воспитанию, предназначенный для него: </a:t>
            </a:r>
            <a:r>
              <a:rPr lang="ru-RU" i="1" dirty="0"/>
              <a:t>воспитательное</a:t>
            </a:r>
            <a:r>
              <a:rPr lang="ru-RU" dirty="0"/>
              <a:t> </a:t>
            </a:r>
            <a:r>
              <a:rPr lang="ru-RU" i="1" dirty="0"/>
              <a:t>значение</a:t>
            </a:r>
            <a:r>
              <a:rPr lang="ru-RU" dirty="0"/>
              <a:t> </a:t>
            </a:r>
            <a:r>
              <a:rPr lang="ru-RU" i="1" dirty="0"/>
              <a:t>литературы</a:t>
            </a:r>
            <a:r>
              <a:rPr lang="ru-RU" dirty="0"/>
              <a:t>) – </a:t>
            </a:r>
            <a:r>
              <a:rPr lang="ru-RU" i="1" dirty="0"/>
              <a:t>воспитательский</a:t>
            </a:r>
            <a:r>
              <a:rPr lang="ru-RU" dirty="0"/>
              <a:t> (относящийся к воспитателю: </a:t>
            </a:r>
            <a:r>
              <a:rPr lang="ru-RU" i="1" dirty="0"/>
              <a:t>нелёгкая</a:t>
            </a:r>
            <a:r>
              <a:rPr lang="ru-RU" dirty="0"/>
              <a:t> </a:t>
            </a:r>
            <a:r>
              <a:rPr lang="ru-RU" i="1" dirty="0"/>
              <a:t>воспитательская</a:t>
            </a:r>
            <a:r>
              <a:rPr lang="ru-RU" dirty="0"/>
              <a:t> </a:t>
            </a:r>
            <a:r>
              <a:rPr lang="ru-RU" i="1" dirty="0"/>
              <a:t>работа</a:t>
            </a:r>
            <a:r>
              <a:rPr lang="ru-RU" dirty="0"/>
              <a:t>); ср. также: </a:t>
            </a:r>
            <a:r>
              <a:rPr lang="ru-RU" i="1" dirty="0"/>
              <a:t>безделица</a:t>
            </a:r>
            <a:r>
              <a:rPr lang="ru-RU" dirty="0"/>
              <a:t> – </a:t>
            </a:r>
            <a:r>
              <a:rPr lang="ru-RU" i="1" dirty="0"/>
              <a:t>бездельница</a:t>
            </a:r>
            <a:r>
              <a:rPr lang="ru-RU" dirty="0"/>
              <a:t>, </a:t>
            </a:r>
            <a:r>
              <a:rPr lang="ru-RU" i="1" dirty="0"/>
              <a:t>праздный</a:t>
            </a:r>
            <a:r>
              <a:rPr lang="ru-RU" dirty="0"/>
              <a:t> – </a:t>
            </a:r>
            <a:r>
              <a:rPr lang="ru-RU" i="1" dirty="0"/>
              <a:t>праздничный</a:t>
            </a:r>
            <a:r>
              <a:rPr lang="ru-RU" dirty="0"/>
              <a:t>, </a:t>
            </a:r>
            <a:r>
              <a:rPr lang="ru-RU" i="1" dirty="0"/>
              <a:t>дождевой</a:t>
            </a:r>
            <a:r>
              <a:rPr lang="ru-RU" dirty="0"/>
              <a:t> – </a:t>
            </a:r>
            <a:r>
              <a:rPr lang="ru-RU" i="1" dirty="0"/>
              <a:t>дождливый</a:t>
            </a:r>
            <a:r>
              <a:rPr lang="ru-RU" dirty="0"/>
              <a:t>, </a:t>
            </a:r>
            <a:r>
              <a:rPr lang="ru-RU" i="1" dirty="0"/>
              <a:t>бедный</a:t>
            </a:r>
            <a:r>
              <a:rPr lang="ru-RU" dirty="0"/>
              <a:t> – </a:t>
            </a:r>
            <a:r>
              <a:rPr lang="ru-RU" i="1" dirty="0"/>
              <a:t>бедственный</a:t>
            </a:r>
            <a:r>
              <a:rPr lang="ru-RU" dirty="0"/>
              <a:t>, </a:t>
            </a:r>
            <a:r>
              <a:rPr lang="ru-RU" i="1" dirty="0"/>
              <a:t>главный</a:t>
            </a:r>
            <a:r>
              <a:rPr lang="ru-RU" dirty="0"/>
              <a:t> – </a:t>
            </a:r>
            <a:r>
              <a:rPr lang="ru-RU" i="1" dirty="0"/>
              <a:t>заглавный</a:t>
            </a:r>
            <a:r>
              <a:rPr lang="ru-RU" dirty="0"/>
              <a:t>,</a:t>
            </a:r>
            <a:r>
              <a:rPr lang="ru-RU" i="1" dirty="0"/>
              <a:t> доходный</a:t>
            </a:r>
            <a:r>
              <a:rPr lang="ru-RU" dirty="0"/>
              <a:t> – </a:t>
            </a:r>
            <a:r>
              <a:rPr lang="ru-RU" i="1" dirty="0"/>
              <a:t>доходчивый</a:t>
            </a:r>
            <a:r>
              <a:rPr lang="ru-RU" dirty="0"/>
              <a:t>. </a:t>
            </a:r>
          </a:p>
          <a:p>
            <a:r>
              <a:rPr lang="ru-RU" dirty="0"/>
              <a:t>Паронимы, как правило, относятся к одной части речи и выполняют в предложении одинаковые синтаксические функции.</a:t>
            </a:r>
          </a:p>
          <a:p>
            <a:r>
              <a:rPr lang="ru-RU" dirty="0"/>
              <a:t>Учитывая особенности словообразования паронимов, выделяют:</a:t>
            </a:r>
          </a:p>
          <a:p>
            <a:r>
              <a:rPr lang="ru-RU" dirty="0"/>
              <a:t>- паронимы, различающиеся приставками: </a:t>
            </a:r>
            <a:r>
              <a:rPr lang="ru-RU" i="1" dirty="0"/>
              <a:t>опечатки</a:t>
            </a:r>
            <a:r>
              <a:rPr lang="ru-RU" dirty="0"/>
              <a:t> – </a:t>
            </a:r>
            <a:r>
              <a:rPr lang="ru-RU" i="1" dirty="0"/>
              <a:t>отпечатки</a:t>
            </a:r>
            <a:r>
              <a:rPr lang="ru-RU" dirty="0"/>
              <a:t>, </a:t>
            </a:r>
            <a:r>
              <a:rPr lang="ru-RU" i="1" dirty="0"/>
              <a:t>подпись</a:t>
            </a:r>
            <a:r>
              <a:rPr lang="ru-RU" dirty="0"/>
              <a:t> – </a:t>
            </a:r>
            <a:r>
              <a:rPr lang="ru-RU" i="1" dirty="0"/>
              <a:t>роспись</a:t>
            </a:r>
            <a:r>
              <a:rPr lang="ru-RU" dirty="0"/>
              <a:t>, </a:t>
            </a:r>
            <a:r>
              <a:rPr lang="ru-RU" i="1" dirty="0"/>
              <a:t>одеть</a:t>
            </a:r>
            <a:r>
              <a:rPr lang="ru-RU" dirty="0"/>
              <a:t> – </a:t>
            </a:r>
            <a:r>
              <a:rPr lang="ru-RU" i="1" dirty="0"/>
              <a:t>надеть</a:t>
            </a:r>
            <a:r>
              <a:rPr lang="ru-RU" dirty="0"/>
              <a:t>, </a:t>
            </a:r>
            <a:r>
              <a:rPr lang="ru-RU" i="1" dirty="0"/>
              <a:t>уплатить</a:t>
            </a:r>
            <a:r>
              <a:rPr lang="ru-RU" dirty="0"/>
              <a:t> – </a:t>
            </a:r>
            <a:r>
              <a:rPr lang="ru-RU" i="1" dirty="0"/>
              <a:t>оплатить</a:t>
            </a:r>
            <a:r>
              <a:rPr lang="ru-RU" dirty="0"/>
              <a:t>;</a:t>
            </a:r>
          </a:p>
          <a:p>
            <a:r>
              <a:rPr lang="ru-RU" dirty="0"/>
              <a:t>- паронимы, различающиеся суффиксами: </a:t>
            </a:r>
            <a:r>
              <a:rPr lang="ru-RU" i="1" dirty="0"/>
              <a:t>безответный</a:t>
            </a:r>
            <a:r>
              <a:rPr lang="ru-RU" dirty="0"/>
              <a:t> – </a:t>
            </a:r>
            <a:r>
              <a:rPr lang="ru-RU" i="1" dirty="0" err="1"/>
              <a:t>безот-ветственный</a:t>
            </a:r>
            <a:r>
              <a:rPr lang="ru-RU" dirty="0"/>
              <a:t>, </a:t>
            </a:r>
            <a:r>
              <a:rPr lang="ru-RU" i="1" dirty="0"/>
              <a:t>существо</a:t>
            </a:r>
            <a:r>
              <a:rPr lang="ru-RU" dirty="0"/>
              <a:t> – </a:t>
            </a:r>
            <a:r>
              <a:rPr lang="ru-RU" i="1" dirty="0"/>
              <a:t>сущность</a:t>
            </a:r>
            <a:r>
              <a:rPr lang="ru-RU" dirty="0"/>
              <a:t>, </a:t>
            </a:r>
            <a:r>
              <a:rPr lang="ru-RU" i="1" dirty="0"/>
              <a:t>заблудиться</a:t>
            </a:r>
            <a:r>
              <a:rPr lang="ru-RU" dirty="0"/>
              <a:t> – </a:t>
            </a:r>
            <a:r>
              <a:rPr lang="ru-RU" i="1" dirty="0"/>
              <a:t>заблуждаться</a:t>
            </a:r>
            <a:r>
              <a:rPr lang="ru-RU" dirty="0"/>
              <a:t>;</a:t>
            </a:r>
          </a:p>
          <a:p>
            <a:r>
              <a:rPr lang="ru-RU" dirty="0"/>
              <a:t>- паронимы, различающиеся характером основы (один имеет непроизводную основу, другой – производную): </a:t>
            </a:r>
            <a:r>
              <a:rPr lang="ru-RU" i="1" dirty="0"/>
              <a:t>рост</a:t>
            </a:r>
            <a:r>
              <a:rPr lang="ru-RU" dirty="0"/>
              <a:t> – </a:t>
            </a:r>
            <a:r>
              <a:rPr lang="ru-RU" i="1" dirty="0"/>
              <a:t>возраст</a:t>
            </a:r>
            <a:r>
              <a:rPr lang="ru-RU" dirty="0"/>
              <a:t>, </a:t>
            </a:r>
            <a:r>
              <a:rPr lang="ru-RU" i="1" dirty="0"/>
              <a:t>тормоз</a:t>
            </a:r>
            <a:r>
              <a:rPr lang="ru-RU" dirty="0"/>
              <a:t> –</a:t>
            </a:r>
            <a:r>
              <a:rPr lang="ru-RU" i="1" dirty="0"/>
              <a:t>торможение</a:t>
            </a:r>
            <a:r>
              <a:rPr lang="ru-RU" dirty="0"/>
              <a:t>, </a:t>
            </a:r>
            <a:r>
              <a:rPr lang="ru-RU" i="1" dirty="0"/>
              <a:t>груз</a:t>
            </a:r>
            <a:r>
              <a:rPr lang="ru-RU" dirty="0"/>
              <a:t> – </a:t>
            </a:r>
            <a:r>
              <a:rPr lang="ru-RU" i="1" dirty="0"/>
              <a:t>нагрузка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9147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2. В с е м а н т и ч е с к о м отношении паронимы делятся на две группы:</a:t>
            </a:r>
          </a:p>
          <a:p>
            <a:r>
              <a:rPr lang="ru-RU" dirty="0"/>
              <a:t>- паронимы, различающиеся тонкими смысловыми оттенками (таких паронимов большинство, их значения комментируются в лингвистических словарях): </a:t>
            </a:r>
            <a:r>
              <a:rPr lang="ru-RU" i="1" dirty="0"/>
              <a:t>длинный</a:t>
            </a:r>
            <a:r>
              <a:rPr lang="ru-RU" dirty="0"/>
              <a:t> – </a:t>
            </a:r>
            <a:r>
              <a:rPr lang="ru-RU" i="1" dirty="0"/>
              <a:t>длительный</a:t>
            </a:r>
            <a:r>
              <a:rPr lang="ru-RU" dirty="0"/>
              <a:t>, </a:t>
            </a:r>
            <a:r>
              <a:rPr lang="ru-RU" i="1" dirty="0"/>
              <a:t>желанный</a:t>
            </a:r>
            <a:r>
              <a:rPr lang="ru-RU" dirty="0"/>
              <a:t> – </a:t>
            </a:r>
            <a:r>
              <a:rPr lang="ru-RU" i="1" dirty="0"/>
              <a:t>желательный</a:t>
            </a:r>
            <a:r>
              <a:rPr lang="ru-RU" dirty="0"/>
              <a:t>, </a:t>
            </a:r>
            <a:r>
              <a:rPr lang="ru-RU" i="1" dirty="0"/>
              <a:t>жизненный</a:t>
            </a:r>
            <a:r>
              <a:rPr lang="ru-RU" dirty="0"/>
              <a:t> – </a:t>
            </a:r>
            <a:r>
              <a:rPr lang="ru-RU" i="1" dirty="0"/>
              <a:t>житейский</a:t>
            </a:r>
            <a:r>
              <a:rPr lang="ru-RU" dirty="0"/>
              <a:t>, </a:t>
            </a:r>
            <a:r>
              <a:rPr lang="ru-RU" i="1" dirty="0"/>
              <a:t>дипломатичный</a:t>
            </a:r>
            <a:r>
              <a:rPr lang="ru-RU" dirty="0"/>
              <a:t> – </a:t>
            </a:r>
            <a:r>
              <a:rPr lang="ru-RU" i="1" dirty="0"/>
              <a:t>дипломатический</a:t>
            </a:r>
            <a:r>
              <a:rPr lang="ru-RU" dirty="0"/>
              <a:t>;</a:t>
            </a:r>
          </a:p>
          <a:p>
            <a:r>
              <a:rPr lang="ru-RU" dirty="0"/>
              <a:t>- паронимы, резко различающиеся по смыслу (таких единиц в языке немного): </a:t>
            </a:r>
            <a:r>
              <a:rPr lang="ru-RU" i="1" dirty="0"/>
              <a:t>гнездо</a:t>
            </a:r>
            <a:r>
              <a:rPr lang="ru-RU" dirty="0"/>
              <a:t> – </a:t>
            </a:r>
            <a:r>
              <a:rPr lang="ru-RU" i="1" dirty="0"/>
              <a:t>гнездовье</a:t>
            </a:r>
            <a:r>
              <a:rPr lang="ru-RU" dirty="0"/>
              <a:t>, </a:t>
            </a:r>
            <a:r>
              <a:rPr lang="ru-RU" i="1" dirty="0"/>
              <a:t>дефектный</a:t>
            </a:r>
            <a:r>
              <a:rPr lang="ru-RU" dirty="0"/>
              <a:t> – </a:t>
            </a:r>
            <a:r>
              <a:rPr lang="ru-RU" i="1" dirty="0"/>
              <a:t>дефективный</a:t>
            </a:r>
            <a:r>
              <a:rPr lang="ru-RU" dirty="0"/>
              <a:t>.</a:t>
            </a:r>
          </a:p>
          <a:p>
            <a:r>
              <a:rPr lang="ru-RU" dirty="0"/>
              <a:t>Особую группу паронимов составляют слова, отличающиеся функционально-стилевой закреплённостью или стилистической окраской: </a:t>
            </a:r>
            <a:r>
              <a:rPr lang="ru-RU" i="1" dirty="0"/>
              <a:t>работать</a:t>
            </a:r>
            <a:r>
              <a:rPr lang="ru-RU" dirty="0"/>
              <a:t> (</a:t>
            </a:r>
            <a:r>
              <a:rPr lang="ru-RU" dirty="0" err="1"/>
              <a:t>общеупотр</a:t>
            </a:r>
            <a:r>
              <a:rPr lang="ru-RU" dirty="0"/>
              <a:t>.) – </a:t>
            </a:r>
            <a:r>
              <a:rPr lang="ru-RU" i="1" dirty="0"/>
              <a:t>сработать</a:t>
            </a:r>
            <a:r>
              <a:rPr lang="ru-RU" dirty="0"/>
              <a:t> (прост. и спец.), </a:t>
            </a:r>
            <a:r>
              <a:rPr lang="ru-RU" i="1" dirty="0"/>
              <a:t>жить</a:t>
            </a:r>
            <a:r>
              <a:rPr lang="ru-RU" dirty="0"/>
              <a:t> (</a:t>
            </a:r>
            <a:r>
              <a:rPr lang="ru-RU" dirty="0" err="1"/>
              <a:t>общеупотр</a:t>
            </a:r>
            <a:r>
              <a:rPr lang="ru-RU" dirty="0"/>
              <a:t>.) – </a:t>
            </a:r>
            <a:r>
              <a:rPr lang="ru-RU" i="1" dirty="0"/>
              <a:t>проживать</a:t>
            </a:r>
            <a:r>
              <a:rPr lang="ru-RU" dirty="0"/>
              <a:t> (офиц.).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3675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 </a:t>
            </a:r>
          </a:p>
          <a:p>
            <a:r>
              <a:rPr lang="ru-RU" dirty="0"/>
              <a:t>3. Паронимы отличаются от омонимов тем, что благодаря единому корню они сохраняют семантические связи, ср.: </a:t>
            </a:r>
            <a:r>
              <a:rPr lang="ru-RU" i="1" dirty="0"/>
              <a:t>обеднеть</a:t>
            </a:r>
            <a:r>
              <a:rPr lang="ru-RU" dirty="0"/>
              <a:t> (стать бедным) – </a:t>
            </a:r>
            <a:r>
              <a:rPr lang="ru-RU" i="1" dirty="0"/>
              <a:t>обеднить</a:t>
            </a:r>
            <a:r>
              <a:rPr lang="ru-RU" dirty="0"/>
              <a:t> (сделать бедным, содержащим в недостаточном количестве что-либо); </a:t>
            </a:r>
            <a:r>
              <a:rPr lang="ru-RU" i="1" dirty="0"/>
              <a:t>обидный</a:t>
            </a:r>
            <a:r>
              <a:rPr lang="ru-RU" dirty="0"/>
              <a:t> (причиняющий обиду) – </a:t>
            </a:r>
            <a:r>
              <a:rPr lang="ru-RU" i="1" dirty="0"/>
              <a:t>обидчивый</a:t>
            </a:r>
            <a:r>
              <a:rPr lang="ru-RU" dirty="0"/>
              <a:t> (легко обижающийся). При омонимии наблюдается полное совпадение в произношении разных по значению слов, а паронимические формы имеют некоторые различия не только в произношении, но и в написании.</a:t>
            </a:r>
          </a:p>
          <a:p>
            <a:r>
              <a:rPr lang="ru-RU" dirty="0"/>
              <a:t>Паронимы необходимо отличать и от синонимов. Расхождение в значениях паронимов обычно настолько значительно, что замена одного из них другим невозможна. Смешение паронимов приводит к грубым лексическим ошибкам: “Мать </a:t>
            </a:r>
            <a:r>
              <a:rPr lang="ru-RU" i="1" dirty="0"/>
              <a:t>одела</a:t>
            </a:r>
            <a:r>
              <a:rPr lang="ru-RU" dirty="0"/>
              <a:t> (вместо </a:t>
            </a:r>
            <a:r>
              <a:rPr lang="ru-RU" i="1" dirty="0"/>
              <a:t>надела</a:t>
            </a:r>
            <a:r>
              <a:rPr lang="ru-RU" dirty="0"/>
              <a:t>) на ребёнка пальто”, “В вестибюле гостиницы сидели </a:t>
            </a:r>
            <a:r>
              <a:rPr lang="ru-RU" i="1" dirty="0"/>
              <a:t>командировочные</a:t>
            </a:r>
            <a:r>
              <a:rPr lang="ru-RU" dirty="0"/>
              <a:t>” (вместо </a:t>
            </a:r>
            <a:r>
              <a:rPr lang="ru-RU" i="1" dirty="0"/>
              <a:t>командированные</a:t>
            </a:r>
            <a:r>
              <a:rPr lang="ru-RU" dirty="0"/>
              <a:t>). Синонимы же очень часто взаимозаменяемы.</a:t>
            </a:r>
          </a:p>
          <a:p>
            <a:r>
              <a:rPr lang="ru-RU" dirty="0"/>
              <a:t>Паронимы не вступают в антонимические отношения. Они могут быть противопоставлены только в контексте: </a:t>
            </a:r>
            <a:r>
              <a:rPr lang="ru-RU" i="1" dirty="0"/>
              <a:t>Долг</a:t>
            </a:r>
            <a:r>
              <a:rPr lang="ru-RU" dirty="0"/>
              <a:t>, а не </a:t>
            </a:r>
            <a:r>
              <a:rPr lang="ru-RU" i="1" dirty="0"/>
              <a:t>должность</a:t>
            </a:r>
            <a:r>
              <a:rPr lang="ru-RU" dirty="0"/>
              <a:t>, </a:t>
            </a:r>
            <a:r>
              <a:rPr lang="ru-RU" i="1" dirty="0"/>
              <a:t>Служение</a:t>
            </a:r>
            <a:r>
              <a:rPr lang="ru-RU" dirty="0"/>
              <a:t>, а не </a:t>
            </a:r>
            <a:r>
              <a:rPr lang="ru-RU" i="1" dirty="0"/>
              <a:t>служба</a:t>
            </a:r>
            <a:r>
              <a:rPr lang="ru-RU" dirty="0"/>
              <a:t> (заголовки газетных статей). Однако подобное противопоставление носит окказиональный характер.</a:t>
            </a:r>
          </a:p>
        </p:txBody>
      </p:sp>
    </p:spTree>
    <p:extLst>
      <p:ext uri="{BB962C8B-B14F-4D97-AF65-F5344CB8AC3E}">
        <p14:creationId xmlns:p14="http://schemas.microsoft.com/office/powerpoint/2010/main" val="11852900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4. Паронимы требуют к себе особого внимания, поскольку в речи недопустимо их смешение. Например, нередко можно столкнуться с неправильным употреблением паронимов </a:t>
            </a:r>
            <a:r>
              <a:rPr lang="ru-RU" i="1" dirty="0"/>
              <a:t>подпись</a:t>
            </a:r>
            <a:r>
              <a:rPr lang="ru-RU" dirty="0"/>
              <a:t> – </a:t>
            </a:r>
            <a:r>
              <a:rPr lang="ru-RU" i="1" dirty="0"/>
              <a:t>роспись</a:t>
            </a:r>
            <a:r>
              <a:rPr lang="ru-RU" dirty="0"/>
              <a:t>: “Поставьте свою </a:t>
            </a:r>
            <a:r>
              <a:rPr lang="ru-RU" i="1" dirty="0"/>
              <a:t>роспись</a:t>
            </a:r>
            <a:r>
              <a:rPr lang="ru-RU" dirty="0"/>
              <a:t>” (</a:t>
            </a:r>
            <a:r>
              <a:rPr lang="ru-RU" i="1" dirty="0"/>
              <a:t>роспись</a:t>
            </a:r>
            <a:r>
              <a:rPr lang="ru-RU" dirty="0"/>
              <a:t> означает ‘живопись на стенах, потолках’). </a:t>
            </a:r>
          </a:p>
          <a:p>
            <a:r>
              <a:rPr lang="ru-RU" dirty="0"/>
              <a:t>Правильное употребление паронимов – необходимое условие грамотной, культурной речи. </a:t>
            </a:r>
          </a:p>
          <a:p>
            <a:r>
              <a:rPr lang="ru-RU" dirty="0"/>
              <a:t>Художники слова учат нас бережному обращению с паронимами, ср.: И прежний сняв </a:t>
            </a:r>
            <a:r>
              <a:rPr lang="ru-RU" i="1" dirty="0"/>
              <a:t>венок</a:t>
            </a:r>
            <a:r>
              <a:rPr lang="ru-RU" dirty="0"/>
              <a:t> – они </a:t>
            </a:r>
            <a:r>
              <a:rPr lang="ru-RU" i="1" dirty="0"/>
              <a:t>венец</a:t>
            </a:r>
            <a:r>
              <a:rPr lang="ru-RU" dirty="0"/>
              <a:t> терновый, увитый лаврами, надели на него (</a:t>
            </a:r>
            <a:r>
              <a:rPr lang="ru-RU" i="1" dirty="0"/>
              <a:t>Лермонтов</a:t>
            </a:r>
            <a:r>
              <a:rPr lang="ru-RU" dirty="0"/>
              <a:t>). В тексте иногда сталкиваются паронимы, чтобы обратить внимание на их смысловое различие: Знающий язык своего народа писатель не спутает </a:t>
            </a:r>
            <a:r>
              <a:rPr lang="ru-RU" i="1" dirty="0"/>
              <a:t>пустошь</a:t>
            </a:r>
            <a:r>
              <a:rPr lang="ru-RU" dirty="0"/>
              <a:t> и </a:t>
            </a:r>
            <a:r>
              <a:rPr lang="ru-RU" i="1" dirty="0"/>
              <a:t>пустырь</a:t>
            </a:r>
            <a:r>
              <a:rPr lang="ru-RU" dirty="0"/>
              <a:t>: пустошь распахивают, а пустыри застраивают (</a:t>
            </a:r>
            <a:r>
              <a:rPr lang="ru-RU" i="1" dirty="0"/>
              <a:t>Югов</a:t>
            </a:r>
            <a:r>
              <a:rPr lang="ru-RU" dirty="0"/>
              <a:t>). Паронимы нередко сопоставляются в тексте: </a:t>
            </a:r>
            <a:r>
              <a:rPr lang="ru-RU" i="1" dirty="0"/>
              <a:t>Служить</a:t>
            </a:r>
            <a:r>
              <a:rPr lang="ru-RU" dirty="0"/>
              <a:t> бы рад, – </a:t>
            </a:r>
            <a:r>
              <a:rPr lang="ru-RU" i="1" dirty="0"/>
              <a:t>прислуживаться</a:t>
            </a:r>
            <a:r>
              <a:rPr lang="ru-RU" dirty="0"/>
              <a:t> тошно (</a:t>
            </a:r>
            <a:r>
              <a:rPr lang="ru-RU" i="1" dirty="0"/>
              <a:t>Грибоедов</a:t>
            </a:r>
            <a:r>
              <a:rPr lang="ru-RU" dirty="0"/>
              <a:t>); возможно и их противопоставление: Я жаждал </a:t>
            </a:r>
            <a:r>
              <a:rPr lang="ru-RU" i="1" dirty="0"/>
              <a:t>дел</a:t>
            </a:r>
            <a:r>
              <a:rPr lang="ru-RU" dirty="0"/>
              <a:t>, а не </a:t>
            </a:r>
            <a:r>
              <a:rPr lang="ru-RU" i="1" dirty="0"/>
              <a:t>деяний</a:t>
            </a:r>
            <a:r>
              <a:rPr lang="ru-RU" dirty="0"/>
              <a:t>. Но где он, подлинный успех, </a:t>
            </a:r>
            <a:r>
              <a:rPr lang="ru-RU" i="1" dirty="0"/>
              <a:t>успех</a:t>
            </a:r>
            <a:r>
              <a:rPr lang="ru-RU" dirty="0"/>
              <a:t>, и не </a:t>
            </a:r>
            <a:r>
              <a:rPr lang="ru-RU" i="1" dirty="0"/>
              <a:t>преуспеянье</a:t>
            </a:r>
            <a:r>
              <a:rPr lang="ru-RU" dirty="0"/>
              <a:t>? (</a:t>
            </a:r>
            <a:r>
              <a:rPr lang="ru-RU" i="1" dirty="0"/>
              <a:t>Евтушенко</a:t>
            </a:r>
            <a:r>
              <a:rPr lang="ru-RU" dirty="0" smtClean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67204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9</TotalTime>
  <Words>569</Words>
  <Application>Microsoft Office PowerPoint</Application>
  <PresentationFormat>Экран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Бумажная</vt:lpstr>
      <vt:lpstr>РАЗРАБОТКА ОТКРЫТОЙ ЛЕКЦИИ ПО ДИСЦИПЛИНЕ «ЛЕКСИКА СОВРЕМЕННОГО РУССКОГО ЯЗЫКА»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РАЗРАБОТКА ОТКРЫТОЙ ЛЕКЦИИ ПО ДИСЦИПЛИНЕ «ЛЕКСИКА СОВРЕМЕННОГО РУССКОГО ЯЗЫКА»</dc:title>
  <dc:creator>user</dc:creator>
  <cp:lastModifiedBy>user</cp:lastModifiedBy>
  <cp:revision>4</cp:revision>
  <dcterms:created xsi:type="dcterms:W3CDTF">2020-03-06T08:38:13Z</dcterms:created>
  <dcterms:modified xsi:type="dcterms:W3CDTF">2020-03-06T08:52:51Z</dcterms:modified>
</cp:coreProperties>
</file>